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84" r:id="rId5"/>
    <p:sldId id="289" r:id="rId6"/>
    <p:sldId id="269" r:id="rId7"/>
    <p:sldId id="285" r:id="rId8"/>
    <p:sldId id="266" r:id="rId9"/>
    <p:sldId id="270" r:id="rId10"/>
    <p:sldId id="287" r:id="rId11"/>
    <p:sldId id="272" r:id="rId12"/>
    <p:sldId id="276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844"/>
    <a:srgbClr val="5B9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F993D-1384-F847-BB01-D5566A565759}" v="14" dt="2023-12-01T16:06:25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5918"/>
  </p:normalViewPr>
  <p:slideViewPr>
    <p:cSldViewPr snapToGrid="0" snapToObjects="1">
      <p:cViewPr varScale="1">
        <p:scale>
          <a:sx n="123" d="100"/>
          <a:sy n="123" d="100"/>
        </p:scale>
        <p:origin x="4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47B4B-F4F5-CD4D-99DA-D1B5163A2526}" type="doc">
      <dgm:prSet loTypeId="urn:microsoft.com/office/officeart/2005/8/layout/defaul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4251D007-6EEE-FB45-98B2-D6391DCE0867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Have access to industry advice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9160AA8-474C-E34F-9A6D-A49EAE9B5E75}" type="sibTrans" cxnId="{E2996269-BD5B-4145-BCA6-EDA02DCA2BBD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65AD8AE-A775-A147-A3B7-C59A154135DB}" type="parTrans" cxnId="{E2996269-BD5B-4145-BCA6-EDA02DCA2BBD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A4D3DD5-964E-D643-B77B-82AAFB87954A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Take part in exclusive member meetings from time to time</a:t>
          </a:r>
        </a:p>
      </dgm:t>
    </dgm:pt>
    <dgm:pt modelId="{0A3CE12C-8F80-154F-8F75-E4D53A4C90FF}" type="sibTrans" cxnId="{156FB156-CB68-AC43-8969-1CBAC29D2C12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F713B9D-3517-6C4B-9519-22DCA7BC6A77}" type="parTrans" cxnId="{156FB156-CB68-AC43-8969-1CBAC29D2C12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C6BBCD5-059C-954A-AF3F-CFDE7D184011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b="1" kern="1200" dirty="0">
            <a:ln/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Take part in technical sessions that shape industry best practice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6C5A1D-8CD3-EA4A-B04B-6650EE79161B}" type="sibTrans" cxnId="{24F9D25D-4583-1D40-9883-92856555306F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681DDF4-4257-C045-97AF-8B77493127AC}" type="parTrans" cxnId="{24F9D25D-4583-1D40-9883-92856555306F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C1F54D3-A8E3-4A42-A388-642AA5F55563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Save money when attending the PAPA Awards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CD8C32E-452B-264F-B2BD-D216E86A5F5C}" type="sibTrans" cxnId="{19951E47-F0D6-424A-B2F2-0A9D27600C5D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212A18F-8412-794E-A66E-D69C7A7818A4}" type="parTrans" cxnId="{19951E47-F0D6-424A-B2F2-0A9D27600C5D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F3E8323-4BAC-494C-B255-396F570DACBC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1800" b="1" kern="1200" dirty="0">
            <a:ln/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Join operators for regular on-line meetings related to the market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6A90958-53F9-2142-A9B1-1390A97CF11E}" type="sibTrans" cxnId="{BD2BA50A-2C5C-0840-AAC0-6274C9372A2A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2421EBE-F89F-7149-ADA9-6E4253F54C00}" type="parTrans" cxnId="{BD2BA50A-2C5C-0840-AAC0-6274C9372A2A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0530876-B7B9-A049-8C93-701FA3CFD3C4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Opportunities for insights &amp; networking 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D16A383-E23B-2348-95E2-12ADEBF0E038}" type="sibTrans" cxnId="{4ED0A258-D6F0-F44C-917E-641ABF0A435F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FFC3782-90CC-4D41-9FE2-111742C05B95}" type="parTrans" cxnId="{4ED0A258-D6F0-F44C-917E-641ABF0A435F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A3D03C2-B1B3-F843-88DD-66426723536F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Have a profile of your business on the PAPA website which gets over 4000 unique  visitors monthly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32836F5-545E-D74B-9D7B-4ADFEBED72DB}" type="sibTrans" cxnId="{A0999022-4098-7A44-B1D6-91DE59105295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B0183EC-5C92-FA45-B1C6-FD59FBA36CE1}" type="parTrans" cxnId="{A0999022-4098-7A44-B1D6-91DE59105295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8E9FE11-8F44-9643-9CDC-980F76EE75CE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 listed in Pizza &amp; Pasta magazine as a Supplier Partner</a:t>
          </a:r>
        </a:p>
      </dgm:t>
    </dgm:pt>
    <dgm:pt modelId="{6F38F042-3EF5-D441-800C-6E6C69E0AD7C}" type="sibTrans" cxnId="{F974B040-AB4B-8D44-88C7-C57F5E78B1A2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A477C96-5380-A54C-BB2C-234E151B2E99}" type="parTrans" cxnId="{F974B040-AB4B-8D44-88C7-C57F5E78B1A2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A7E38A3-1EE0-604E-B899-B05E0B067CE3}">
      <dgm:prSet custT="1"/>
      <dgm:spPr>
        <a:solidFill>
          <a:srgbClr val="4A8844"/>
        </a:solidFill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gm:spPr>
      <dgm:t>
        <a:bodyPr/>
        <a:lstStyle/>
        <a:p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Raise your profile and be seen to support the market 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CF284-65AC-C54B-BC9B-45B2A8E8B4CD}" type="sibTrans" cxnId="{82E4C16E-CE7C-814C-BED7-A802A4F2104F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A7C4F83-7FD7-F54D-BB40-7921DC52EF8D}" type="parTrans" cxnId="{82E4C16E-CE7C-814C-BED7-A802A4F2104F}">
      <dgm:prSet/>
      <dgm:spPr/>
      <dgm:t>
        <a:bodyPr/>
        <a:lstStyle/>
        <a:p>
          <a:endParaRPr lang="en-GB"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C1CFAA4-4758-634E-AE2C-E5E83BE8816E}" type="pres">
      <dgm:prSet presAssocID="{5F047B4B-F4F5-CD4D-99DA-D1B5163A2526}" presName="diagram" presStyleCnt="0">
        <dgm:presLayoutVars>
          <dgm:dir/>
          <dgm:resizeHandles val="exact"/>
        </dgm:presLayoutVars>
      </dgm:prSet>
      <dgm:spPr/>
    </dgm:pt>
    <dgm:pt modelId="{71448CDF-3FE8-4D4D-9304-C1D363465FC9}" type="pres">
      <dgm:prSet presAssocID="{2A7E38A3-1EE0-604E-B899-B05E0B067CE3}" presName="node" presStyleLbl="node1" presStyleIdx="0" presStyleCnt="9">
        <dgm:presLayoutVars>
          <dgm:bulletEnabled val="1"/>
        </dgm:presLayoutVars>
      </dgm:prSet>
      <dgm:spPr/>
    </dgm:pt>
    <dgm:pt modelId="{3AF41EA9-752F-014B-84A6-950BEF809E9C}" type="pres">
      <dgm:prSet presAssocID="{0BFCF284-65AC-C54B-BC9B-45B2A8E8B4CD}" presName="sibTrans" presStyleCnt="0"/>
      <dgm:spPr/>
    </dgm:pt>
    <dgm:pt modelId="{397CFCBF-C345-6042-A57B-6C6459B68009}" type="pres">
      <dgm:prSet presAssocID="{F8E9FE11-8F44-9643-9CDC-980F76EE75CE}" presName="node" presStyleLbl="node1" presStyleIdx="1" presStyleCnt="9">
        <dgm:presLayoutVars>
          <dgm:bulletEnabled val="1"/>
        </dgm:presLayoutVars>
      </dgm:prSet>
      <dgm:spPr/>
    </dgm:pt>
    <dgm:pt modelId="{4C6A1155-C3F9-114D-B587-840E33BE967E}" type="pres">
      <dgm:prSet presAssocID="{6F38F042-3EF5-D441-800C-6E6C69E0AD7C}" presName="sibTrans" presStyleCnt="0"/>
      <dgm:spPr/>
    </dgm:pt>
    <dgm:pt modelId="{F2A9C8DB-6D7A-A84D-99C2-A9DEC4153FCB}" type="pres">
      <dgm:prSet presAssocID="{9A3D03C2-B1B3-F843-88DD-66426723536F}" presName="node" presStyleLbl="node1" presStyleIdx="2" presStyleCnt="9">
        <dgm:presLayoutVars>
          <dgm:bulletEnabled val="1"/>
        </dgm:presLayoutVars>
      </dgm:prSet>
      <dgm:spPr/>
    </dgm:pt>
    <dgm:pt modelId="{7BFBCA3C-71AF-2749-8C6C-BC8D2365FADD}" type="pres">
      <dgm:prSet presAssocID="{E32836F5-545E-D74B-9D7B-4ADFEBED72DB}" presName="sibTrans" presStyleCnt="0"/>
      <dgm:spPr/>
    </dgm:pt>
    <dgm:pt modelId="{CD19D503-8BA6-404D-BA1C-5DE7E7BE77A3}" type="pres">
      <dgm:prSet presAssocID="{30530876-B7B9-A049-8C93-701FA3CFD3C4}" presName="node" presStyleLbl="node1" presStyleIdx="3" presStyleCnt="9">
        <dgm:presLayoutVars>
          <dgm:bulletEnabled val="1"/>
        </dgm:presLayoutVars>
      </dgm:prSet>
      <dgm:spPr/>
    </dgm:pt>
    <dgm:pt modelId="{B94EF675-4846-B344-86CA-50E7A53821A9}" type="pres">
      <dgm:prSet presAssocID="{9D16A383-E23B-2348-95E2-12ADEBF0E038}" presName="sibTrans" presStyleCnt="0"/>
      <dgm:spPr/>
    </dgm:pt>
    <dgm:pt modelId="{D1B1905B-C5FD-9F44-989C-384D83C595F7}" type="pres">
      <dgm:prSet presAssocID="{8F3E8323-4BAC-494C-B255-396F570DACBC}" presName="node" presStyleLbl="node1" presStyleIdx="4" presStyleCnt="9">
        <dgm:presLayoutVars>
          <dgm:bulletEnabled val="1"/>
        </dgm:presLayoutVars>
      </dgm:prSet>
      <dgm:spPr/>
    </dgm:pt>
    <dgm:pt modelId="{C6F717BC-D556-E542-9B20-47225B6793BF}" type="pres">
      <dgm:prSet presAssocID="{36A90958-53F9-2142-A9B1-1390A97CF11E}" presName="sibTrans" presStyleCnt="0"/>
      <dgm:spPr/>
    </dgm:pt>
    <dgm:pt modelId="{05853413-840F-AB42-BCB4-E096565DF038}" type="pres">
      <dgm:prSet presAssocID="{FC1F54D3-A8E3-4A42-A388-642AA5F55563}" presName="node" presStyleLbl="node1" presStyleIdx="5" presStyleCnt="9">
        <dgm:presLayoutVars>
          <dgm:bulletEnabled val="1"/>
        </dgm:presLayoutVars>
      </dgm:prSet>
      <dgm:spPr/>
    </dgm:pt>
    <dgm:pt modelId="{DE965F2A-A310-2248-8308-FC811F735177}" type="pres">
      <dgm:prSet presAssocID="{4CD8C32E-452B-264F-B2BD-D216E86A5F5C}" presName="sibTrans" presStyleCnt="0"/>
      <dgm:spPr/>
    </dgm:pt>
    <dgm:pt modelId="{BA8BADDD-00F5-AD45-B789-3FF512220180}" type="pres">
      <dgm:prSet presAssocID="{4C6BBCD5-059C-954A-AF3F-CFDE7D184011}" presName="node" presStyleLbl="node1" presStyleIdx="6" presStyleCnt="9">
        <dgm:presLayoutVars>
          <dgm:bulletEnabled val="1"/>
        </dgm:presLayoutVars>
      </dgm:prSet>
      <dgm:spPr/>
    </dgm:pt>
    <dgm:pt modelId="{F45DD79D-FC66-DB4F-91A6-BD630432E41D}" type="pres">
      <dgm:prSet presAssocID="{DA6C5A1D-8CD3-EA4A-B04B-6650EE79161B}" presName="sibTrans" presStyleCnt="0"/>
      <dgm:spPr/>
    </dgm:pt>
    <dgm:pt modelId="{F7CF8A6A-FA17-F34E-84CD-F362A1BFFDB7}" type="pres">
      <dgm:prSet presAssocID="{EA4D3DD5-964E-D643-B77B-82AAFB87954A}" presName="node" presStyleLbl="node1" presStyleIdx="7" presStyleCnt="9">
        <dgm:presLayoutVars>
          <dgm:bulletEnabled val="1"/>
        </dgm:presLayoutVars>
      </dgm:prSet>
      <dgm:spPr/>
    </dgm:pt>
    <dgm:pt modelId="{18A75CAD-522F-754B-9576-D4A0ADC3A298}" type="pres">
      <dgm:prSet presAssocID="{0A3CE12C-8F80-154F-8F75-E4D53A4C90FF}" presName="sibTrans" presStyleCnt="0"/>
      <dgm:spPr/>
    </dgm:pt>
    <dgm:pt modelId="{7EBA85FC-55FF-BF41-8415-444539F56849}" type="pres">
      <dgm:prSet presAssocID="{4251D007-6EEE-FB45-98B2-D6391DCE0867}" presName="node" presStyleLbl="node1" presStyleIdx="8" presStyleCnt="9">
        <dgm:presLayoutVars>
          <dgm:bulletEnabled val="1"/>
        </dgm:presLayoutVars>
      </dgm:prSet>
      <dgm:spPr/>
    </dgm:pt>
  </dgm:ptLst>
  <dgm:cxnLst>
    <dgm:cxn modelId="{BD2BA50A-2C5C-0840-AAC0-6274C9372A2A}" srcId="{5F047B4B-F4F5-CD4D-99DA-D1B5163A2526}" destId="{8F3E8323-4BAC-494C-B255-396F570DACBC}" srcOrd="4" destOrd="0" parTransId="{72421EBE-F89F-7149-ADA9-6E4253F54C00}" sibTransId="{36A90958-53F9-2142-A9B1-1390A97CF11E}"/>
    <dgm:cxn modelId="{A0999022-4098-7A44-B1D6-91DE59105295}" srcId="{5F047B4B-F4F5-CD4D-99DA-D1B5163A2526}" destId="{9A3D03C2-B1B3-F843-88DD-66426723536F}" srcOrd="2" destOrd="0" parTransId="{FB0183EC-5C92-FA45-B1C6-FD59FBA36CE1}" sibTransId="{E32836F5-545E-D74B-9D7B-4ADFEBED72DB}"/>
    <dgm:cxn modelId="{1E669E34-8FEA-A548-B382-9E4B6E1C5C41}" type="presOf" srcId="{2A7E38A3-1EE0-604E-B899-B05E0B067CE3}" destId="{71448CDF-3FE8-4D4D-9304-C1D363465FC9}" srcOrd="0" destOrd="0" presId="urn:microsoft.com/office/officeart/2005/8/layout/default"/>
    <dgm:cxn modelId="{F974B040-AB4B-8D44-88C7-C57F5E78B1A2}" srcId="{5F047B4B-F4F5-CD4D-99DA-D1B5163A2526}" destId="{F8E9FE11-8F44-9643-9CDC-980F76EE75CE}" srcOrd="1" destOrd="0" parTransId="{0A477C96-5380-A54C-BB2C-234E151B2E99}" sibTransId="{6F38F042-3EF5-D441-800C-6E6C69E0AD7C}"/>
    <dgm:cxn modelId="{FFA5AF42-8C05-4B4B-93A9-7825FDC841A7}" type="presOf" srcId="{F8E9FE11-8F44-9643-9CDC-980F76EE75CE}" destId="{397CFCBF-C345-6042-A57B-6C6459B68009}" srcOrd="0" destOrd="0" presId="urn:microsoft.com/office/officeart/2005/8/layout/default"/>
    <dgm:cxn modelId="{19951E47-F0D6-424A-B2F2-0A9D27600C5D}" srcId="{5F047B4B-F4F5-CD4D-99DA-D1B5163A2526}" destId="{FC1F54D3-A8E3-4A42-A388-642AA5F55563}" srcOrd="5" destOrd="0" parTransId="{5212A18F-8412-794E-A66E-D69C7A7818A4}" sibTransId="{4CD8C32E-452B-264F-B2BD-D216E86A5F5C}"/>
    <dgm:cxn modelId="{7B56BF51-D5F8-9A4F-8946-E7200E76FF14}" type="presOf" srcId="{EA4D3DD5-964E-D643-B77B-82AAFB87954A}" destId="{F7CF8A6A-FA17-F34E-84CD-F362A1BFFDB7}" srcOrd="0" destOrd="0" presId="urn:microsoft.com/office/officeart/2005/8/layout/default"/>
    <dgm:cxn modelId="{156FB156-CB68-AC43-8969-1CBAC29D2C12}" srcId="{5F047B4B-F4F5-CD4D-99DA-D1B5163A2526}" destId="{EA4D3DD5-964E-D643-B77B-82AAFB87954A}" srcOrd="7" destOrd="0" parTransId="{6F713B9D-3517-6C4B-9519-22DCA7BC6A77}" sibTransId="{0A3CE12C-8F80-154F-8F75-E4D53A4C90FF}"/>
    <dgm:cxn modelId="{9AC30458-967B-234A-8664-E3750B2CD591}" type="presOf" srcId="{8F3E8323-4BAC-494C-B255-396F570DACBC}" destId="{D1B1905B-C5FD-9F44-989C-384D83C595F7}" srcOrd="0" destOrd="0" presId="urn:microsoft.com/office/officeart/2005/8/layout/default"/>
    <dgm:cxn modelId="{4ED0A258-D6F0-F44C-917E-641ABF0A435F}" srcId="{5F047B4B-F4F5-CD4D-99DA-D1B5163A2526}" destId="{30530876-B7B9-A049-8C93-701FA3CFD3C4}" srcOrd="3" destOrd="0" parTransId="{8FFC3782-90CC-4D41-9FE2-111742C05B95}" sibTransId="{9D16A383-E23B-2348-95E2-12ADEBF0E038}"/>
    <dgm:cxn modelId="{238F8A5A-94E9-4940-9376-C1F299EC5678}" type="presOf" srcId="{9A3D03C2-B1B3-F843-88DD-66426723536F}" destId="{F2A9C8DB-6D7A-A84D-99C2-A9DEC4153FCB}" srcOrd="0" destOrd="0" presId="urn:microsoft.com/office/officeart/2005/8/layout/default"/>
    <dgm:cxn modelId="{24F9D25D-4583-1D40-9883-92856555306F}" srcId="{5F047B4B-F4F5-CD4D-99DA-D1B5163A2526}" destId="{4C6BBCD5-059C-954A-AF3F-CFDE7D184011}" srcOrd="6" destOrd="0" parTransId="{6681DDF4-4257-C045-97AF-8B77493127AC}" sibTransId="{DA6C5A1D-8CD3-EA4A-B04B-6650EE79161B}"/>
    <dgm:cxn modelId="{E2996269-BD5B-4145-BCA6-EDA02DCA2BBD}" srcId="{5F047B4B-F4F5-CD4D-99DA-D1B5163A2526}" destId="{4251D007-6EEE-FB45-98B2-D6391DCE0867}" srcOrd="8" destOrd="0" parTransId="{065AD8AE-A775-A147-A3B7-C59A154135DB}" sibTransId="{A9160AA8-474C-E34F-9A6D-A49EAE9B5E75}"/>
    <dgm:cxn modelId="{82E4C16E-CE7C-814C-BED7-A802A4F2104F}" srcId="{5F047B4B-F4F5-CD4D-99DA-D1B5163A2526}" destId="{2A7E38A3-1EE0-604E-B899-B05E0B067CE3}" srcOrd="0" destOrd="0" parTransId="{7A7C4F83-7FD7-F54D-BB40-7921DC52EF8D}" sibTransId="{0BFCF284-65AC-C54B-BC9B-45B2A8E8B4CD}"/>
    <dgm:cxn modelId="{3E272685-8A14-6D4C-9C91-A34F35FE11D8}" type="presOf" srcId="{5F047B4B-F4F5-CD4D-99DA-D1B5163A2526}" destId="{BC1CFAA4-4758-634E-AE2C-E5E83BE8816E}" srcOrd="0" destOrd="0" presId="urn:microsoft.com/office/officeart/2005/8/layout/default"/>
    <dgm:cxn modelId="{F6D7CE99-91A1-D446-9055-658793109DE0}" type="presOf" srcId="{30530876-B7B9-A049-8C93-701FA3CFD3C4}" destId="{CD19D503-8BA6-404D-BA1C-5DE7E7BE77A3}" srcOrd="0" destOrd="0" presId="urn:microsoft.com/office/officeart/2005/8/layout/default"/>
    <dgm:cxn modelId="{B804F4BE-7C7E-8E4C-925C-80FF26C045A8}" type="presOf" srcId="{4251D007-6EEE-FB45-98B2-D6391DCE0867}" destId="{7EBA85FC-55FF-BF41-8415-444539F56849}" srcOrd="0" destOrd="0" presId="urn:microsoft.com/office/officeart/2005/8/layout/default"/>
    <dgm:cxn modelId="{627AD9DD-C07F-7742-BC27-4A29D3601880}" type="presOf" srcId="{FC1F54D3-A8E3-4A42-A388-642AA5F55563}" destId="{05853413-840F-AB42-BCB4-E096565DF038}" srcOrd="0" destOrd="0" presId="urn:microsoft.com/office/officeart/2005/8/layout/default"/>
    <dgm:cxn modelId="{5725F7F1-F65C-0F4E-8CC1-02AD253C14F1}" type="presOf" srcId="{4C6BBCD5-059C-954A-AF3F-CFDE7D184011}" destId="{BA8BADDD-00F5-AD45-B789-3FF512220180}" srcOrd="0" destOrd="0" presId="urn:microsoft.com/office/officeart/2005/8/layout/default"/>
    <dgm:cxn modelId="{5107C788-31D8-7340-BF9B-125D4BF51B82}" type="presParOf" srcId="{BC1CFAA4-4758-634E-AE2C-E5E83BE8816E}" destId="{71448CDF-3FE8-4D4D-9304-C1D363465FC9}" srcOrd="0" destOrd="0" presId="urn:microsoft.com/office/officeart/2005/8/layout/default"/>
    <dgm:cxn modelId="{C499E3A8-4CC6-2940-8C52-A94154367E47}" type="presParOf" srcId="{BC1CFAA4-4758-634E-AE2C-E5E83BE8816E}" destId="{3AF41EA9-752F-014B-84A6-950BEF809E9C}" srcOrd="1" destOrd="0" presId="urn:microsoft.com/office/officeart/2005/8/layout/default"/>
    <dgm:cxn modelId="{D15F6BE7-B1D1-B040-983C-A277D8C9D61A}" type="presParOf" srcId="{BC1CFAA4-4758-634E-AE2C-E5E83BE8816E}" destId="{397CFCBF-C345-6042-A57B-6C6459B68009}" srcOrd="2" destOrd="0" presId="urn:microsoft.com/office/officeart/2005/8/layout/default"/>
    <dgm:cxn modelId="{3C9EDA8F-935A-A648-880B-C82907D3070A}" type="presParOf" srcId="{BC1CFAA4-4758-634E-AE2C-E5E83BE8816E}" destId="{4C6A1155-C3F9-114D-B587-840E33BE967E}" srcOrd="3" destOrd="0" presId="urn:microsoft.com/office/officeart/2005/8/layout/default"/>
    <dgm:cxn modelId="{5B759E50-0EB1-7F44-A89F-83A2F8B731F0}" type="presParOf" srcId="{BC1CFAA4-4758-634E-AE2C-E5E83BE8816E}" destId="{F2A9C8DB-6D7A-A84D-99C2-A9DEC4153FCB}" srcOrd="4" destOrd="0" presId="urn:microsoft.com/office/officeart/2005/8/layout/default"/>
    <dgm:cxn modelId="{F5F7C6CA-FFC2-CD41-B0F1-E914CB172500}" type="presParOf" srcId="{BC1CFAA4-4758-634E-AE2C-E5E83BE8816E}" destId="{7BFBCA3C-71AF-2749-8C6C-BC8D2365FADD}" srcOrd="5" destOrd="0" presId="urn:microsoft.com/office/officeart/2005/8/layout/default"/>
    <dgm:cxn modelId="{A1FA8860-C096-C144-8606-3FC7E84D9C00}" type="presParOf" srcId="{BC1CFAA4-4758-634E-AE2C-E5E83BE8816E}" destId="{CD19D503-8BA6-404D-BA1C-5DE7E7BE77A3}" srcOrd="6" destOrd="0" presId="urn:microsoft.com/office/officeart/2005/8/layout/default"/>
    <dgm:cxn modelId="{896F926C-5E12-5645-8AA2-8FCCF6E768A9}" type="presParOf" srcId="{BC1CFAA4-4758-634E-AE2C-E5E83BE8816E}" destId="{B94EF675-4846-B344-86CA-50E7A53821A9}" srcOrd="7" destOrd="0" presId="urn:microsoft.com/office/officeart/2005/8/layout/default"/>
    <dgm:cxn modelId="{3C8C2984-551A-A349-B1AF-914BA141508E}" type="presParOf" srcId="{BC1CFAA4-4758-634E-AE2C-E5E83BE8816E}" destId="{D1B1905B-C5FD-9F44-989C-384D83C595F7}" srcOrd="8" destOrd="0" presId="urn:microsoft.com/office/officeart/2005/8/layout/default"/>
    <dgm:cxn modelId="{E2C9450D-32C6-5241-B968-0CC95CBB40B3}" type="presParOf" srcId="{BC1CFAA4-4758-634E-AE2C-E5E83BE8816E}" destId="{C6F717BC-D556-E542-9B20-47225B6793BF}" srcOrd="9" destOrd="0" presId="urn:microsoft.com/office/officeart/2005/8/layout/default"/>
    <dgm:cxn modelId="{8947F034-5ACF-C74E-877A-C774D634806F}" type="presParOf" srcId="{BC1CFAA4-4758-634E-AE2C-E5E83BE8816E}" destId="{05853413-840F-AB42-BCB4-E096565DF038}" srcOrd="10" destOrd="0" presId="urn:microsoft.com/office/officeart/2005/8/layout/default"/>
    <dgm:cxn modelId="{FCF799E3-95CA-CA4E-869E-9839A95A942F}" type="presParOf" srcId="{BC1CFAA4-4758-634E-AE2C-E5E83BE8816E}" destId="{DE965F2A-A310-2248-8308-FC811F735177}" srcOrd="11" destOrd="0" presId="urn:microsoft.com/office/officeart/2005/8/layout/default"/>
    <dgm:cxn modelId="{B3064FE8-9DB8-9445-A06B-063916B96DDB}" type="presParOf" srcId="{BC1CFAA4-4758-634E-AE2C-E5E83BE8816E}" destId="{BA8BADDD-00F5-AD45-B789-3FF512220180}" srcOrd="12" destOrd="0" presId="urn:microsoft.com/office/officeart/2005/8/layout/default"/>
    <dgm:cxn modelId="{E8E86AD3-6E93-A144-BDA8-7FA448DEB871}" type="presParOf" srcId="{BC1CFAA4-4758-634E-AE2C-E5E83BE8816E}" destId="{F45DD79D-FC66-DB4F-91A6-BD630432E41D}" srcOrd="13" destOrd="0" presId="urn:microsoft.com/office/officeart/2005/8/layout/default"/>
    <dgm:cxn modelId="{E0C5CDEB-4415-1C47-95E3-301923BA59F4}" type="presParOf" srcId="{BC1CFAA4-4758-634E-AE2C-E5E83BE8816E}" destId="{F7CF8A6A-FA17-F34E-84CD-F362A1BFFDB7}" srcOrd="14" destOrd="0" presId="urn:microsoft.com/office/officeart/2005/8/layout/default"/>
    <dgm:cxn modelId="{96A80974-69D6-EF46-9F34-AF58325375DF}" type="presParOf" srcId="{BC1CFAA4-4758-634E-AE2C-E5E83BE8816E}" destId="{18A75CAD-522F-754B-9576-D4A0ADC3A298}" srcOrd="15" destOrd="0" presId="urn:microsoft.com/office/officeart/2005/8/layout/default"/>
    <dgm:cxn modelId="{B39865CA-1BB7-364F-8DAA-4020CFC58C38}" type="presParOf" srcId="{BC1CFAA4-4758-634E-AE2C-E5E83BE8816E}" destId="{7EBA85FC-55FF-BF41-8415-444539F56849}" srcOrd="16" destOrd="0" presId="urn:microsoft.com/office/officeart/2005/8/layout/default"/>
  </dgm:cxnLst>
  <dgm:bg>
    <a:noFill/>
    <a:effectLst>
      <a:outerShdw blurRad="152400" dist="317500" dir="5400000" sx="90000" sy="-19000" rotWithShape="0">
        <a:prstClr val="black">
          <a:alpha val="15000"/>
        </a:prstClr>
      </a:outerShdw>
    </a:effectLst>
  </dgm:bg>
  <dgm:whole>
    <a:ln>
      <a:noFill/>
      <a:round/>
      <a:extLst>
        <a:ext uri="{C807C97D-BFC1-408E-A445-0C87EB9F89A2}">
          <ask:lineSketchStyleProps xmlns:ask="http://schemas.microsoft.com/office/drawing/2018/sketchyshapes">
            <ask:type>
              <ask:lineSketchNone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48CDF-3FE8-4D4D-9304-C1D363465FC9}">
      <dsp:nvSpPr>
        <dsp:cNvPr id="0" name=""/>
        <dsp:cNvSpPr/>
      </dsp:nvSpPr>
      <dsp:spPr>
        <a:xfrm>
          <a:off x="0" y="252196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Raise your profile and be seen to support the market 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2196"/>
        <a:ext cx="2475274" cy="1485165"/>
      </dsp:txXfrm>
    </dsp:sp>
    <dsp:sp modelId="{397CFCBF-C345-6042-A57B-6C6459B68009}">
      <dsp:nvSpPr>
        <dsp:cNvPr id="0" name=""/>
        <dsp:cNvSpPr/>
      </dsp:nvSpPr>
      <dsp:spPr>
        <a:xfrm>
          <a:off x="2722802" y="252196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 listed in Pizza &amp; Pasta magazine as a Supplier Partner</a:t>
          </a:r>
        </a:p>
      </dsp:txBody>
      <dsp:txXfrm>
        <a:off x="2722802" y="252196"/>
        <a:ext cx="2475274" cy="1485165"/>
      </dsp:txXfrm>
    </dsp:sp>
    <dsp:sp modelId="{F2A9C8DB-6D7A-A84D-99C2-A9DEC4153FCB}">
      <dsp:nvSpPr>
        <dsp:cNvPr id="0" name=""/>
        <dsp:cNvSpPr/>
      </dsp:nvSpPr>
      <dsp:spPr>
        <a:xfrm>
          <a:off x="5445604" y="252196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Have a profile of your business on the PAPA website which gets over 4000 unique  visitors monthly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45604" y="252196"/>
        <a:ext cx="2475274" cy="1485165"/>
      </dsp:txXfrm>
    </dsp:sp>
    <dsp:sp modelId="{CD19D503-8BA6-404D-BA1C-5DE7E7BE77A3}">
      <dsp:nvSpPr>
        <dsp:cNvPr id="0" name=""/>
        <dsp:cNvSpPr/>
      </dsp:nvSpPr>
      <dsp:spPr>
        <a:xfrm>
          <a:off x="0" y="1984889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Opportunities for insights &amp; networking 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984889"/>
        <a:ext cx="2475274" cy="1485165"/>
      </dsp:txXfrm>
    </dsp:sp>
    <dsp:sp modelId="{D1B1905B-C5FD-9F44-989C-384D83C595F7}">
      <dsp:nvSpPr>
        <dsp:cNvPr id="0" name=""/>
        <dsp:cNvSpPr/>
      </dsp:nvSpPr>
      <dsp:spPr>
        <a:xfrm>
          <a:off x="2722802" y="1984889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GB" sz="1800" b="1" kern="1200" dirty="0">
            <a:ln/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Join operators for regular on-line meetings related to the market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722802" y="1984889"/>
        <a:ext cx="2475274" cy="1485165"/>
      </dsp:txXfrm>
    </dsp:sp>
    <dsp:sp modelId="{05853413-840F-AB42-BCB4-E096565DF038}">
      <dsp:nvSpPr>
        <dsp:cNvPr id="0" name=""/>
        <dsp:cNvSpPr/>
      </dsp:nvSpPr>
      <dsp:spPr>
        <a:xfrm>
          <a:off x="5445604" y="1984889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Save money when attending the PAPA Awards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45604" y="1984889"/>
        <a:ext cx="2475274" cy="1485165"/>
      </dsp:txXfrm>
    </dsp:sp>
    <dsp:sp modelId="{BA8BADDD-00F5-AD45-B789-3FF512220180}">
      <dsp:nvSpPr>
        <dsp:cNvPr id="0" name=""/>
        <dsp:cNvSpPr/>
      </dsp:nvSpPr>
      <dsp:spPr>
        <a:xfrm>
          <a:off x="0" y="3717582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b="1" kern="1200" dirty="0">
            <a:ln/>
            <a:solidFill>
              <a:prstClr val="whit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Take part in technical sessions that shape industry best practice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3717582"/>
        <a:ext cx="2475274" cy="1485165"/>
      </dsp:txXfrm>
    </dsp:sp>
    <dsp:sp modelId="{F7CF8A6A-FA17-F34E-84CD-F362A1BFFDB7}">
      <dsp:nvSpPr>
        <dsp:cNvPr id="0" name=""/>
        <dsp:cNvSpPr/>
      </dsp:nvSpPr>
      <dsp:spPr>
        <a:xfrm>
          <a:off x="2722802" y="3717582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Take part in exclusive member meetings from time to time</a:t>
          </a:r>
        </a:p>
      </dsp:txBody>
      <dsp:txXfrm>
        <a:off x="2722802" y="3717582"/>
        <a:ext cx="2475274" cy="1485165"/>
      </dsp:txXfrm>
    </dsp:sp>
    <dsp:sp modelId="{7EBA85FC-55FF-BF41-8415-444539F56849}">
      <dsp:nvSpPr>
        <dsp:cNvPr id="0" name=""/>
        <dsp:cNvSpPr/>
      </dsp:nvSpPr>
      <dsp:spPr>
        <a:xfrm>
          <a:off x="5445604" y="3717581"/>
          <a:ext cx="2475274" cy="1485165"/>
        </a:xfrm>
        <a:prstGeom prst="rect">
          <a:avLst/>
        </a:prstGeom>
        <a:solidFill>
          <a:srgbClr val="4A8844"/>
        </a:solidFill>
        <a:ln>
          <a:noFill/>
        </a:ln>
        <a:effectLst>
          <a:outerShdw blurRad="114300" dist="25400" dir="5400000" sx="107000" sy="107000" algn="t" rotWithShape="0">
            <a:prstClr val="black">
              <a:alpha val="39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b="1" kern="1200" dirty="0">
              <a:ln/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Have access to industry advice</a:t>
          </a: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i="0" kern="1200" dirty="0"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45604" y="3717581"/>
        <a:ext cx="2475274" cy="148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25E57-6BCC-F04C-B816-C597729A8979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358E-754F-9F4F-AA55-E69060F44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358E-754F-9F4F-AA55-E69060F44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A358E-754F-9F4F-AA55-E69060F44E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FEAFA-079A-E44B-8EC0-D026CC7B9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E206FC-ECA6-FD48-B6E5-9E40C10E1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371E-4104-7E4A-B2F9-45FFF421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92BAA-3CB1-D443-B2D4-00654B60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880B-DF5D-8D4C-A275-F58E7D1F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A802-2335-5942-AA09-659F271C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CB334-9A9E-9346-8AAE-05F4CF14C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F720C-3BE0-D044-835D-3C8DEEED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3EA3D-ABB5-4146-808E-E8AC36B2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2DACA-B54B-904A-8D04-097ED8AC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14D17-5ED1-BE45-851A-AC07267A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9D98E-616A-1B4A-8EEC-8658F0CB2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C710F-6E4F-6B49-883A-B9A4CCE8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BB95A-FB84-A447-805C-2D8DE532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6ED52-F5AB-5549-A44B-AF6DB0EF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E0377-6DD1-6942-9AFA-E3546023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DB337-B6C2-1049-9C21-6694E4C5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2AEEE-B30E-A449-97EB-D600C50B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FFB5-6DBF-7849-BF79-155D9AE1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D06AB-5CBC-6641-8318-AA50AE72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5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48E8-CF3E-B848-89C5-571C0FF0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52B85-73A8-5949-9155-8E8E9099F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AC89-0FB3-734F-A37D-A100D412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A685C-7A49-B249-9C20-8F0D2A9B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173C9-D8D4-ED40-AC20-BC8309E1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3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B44E-CC3C-564A-840F-049D6250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68FE2-807C-E04A-9A73-E78D80D86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0CD1C-D415-EC4E-8258-C461EBA41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3AED-CA31-9C4B-9C70-BF4398AF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F990C-336E-6143-B5A0-102E8E71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BA46-61AB-1047-AFA7-98D43B16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8F6A-CA29-E54B-B368-3347C6A7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01D90-0EE3-334B-B55D-FA675F75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BF266-BDC5-D24D-A68A-3C8DED46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5948-E922-9841-8D35-202E62E92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5BD9A-61E0-D74A-BBD4-66F83D571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629FE-6F06-D44E-829D-3AB2D32D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786FD-29D6-9B47-B86D-56FCA59D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A361E-FEA6-8048-9594-A8BFC11C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6B5E-CCE4-6943-A935-E2171945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BA547-5BE2-ED41-8C17-8724F50D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55490-CFA1-A74B-A743-0F289E5C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DE37E-F692-CE42-AF36-9B30F057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C7F5C-AAF4-7446-879C-84782816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F4CC6-1B53-BB45-B1B8-33C69358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99443-284F-C345-A16C-5B0FE1F5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DCD5-0615-2140-95BE-EBDB2FD6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6FA76-08B0-834C-B4D3-1A573CBD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B0DF9-2019-B74C-8032-F197A305B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67EA3-82EA-CD4B-9CFF-9D021B62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32D77-F030-A048-86BA-3D2A6571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03341-095B-6340-AD12-26D90337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2925-0D58-D045-9FEB-729CBB85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9CA0E-AB6A-264E-B896-84591F2FF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F94F8-CC37-D94B-A914-059A27DB7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5C518-6E06-A942-9475-8A2A7A7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5D9FD-ADB6-1544-BFB8-294443B4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CC27A-2F87-0844-85EA-3CD3394B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257C5-21B2-B44B-B3EA-4BC63075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D9210-0DA1-4945-93C0-1BA497AB7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19CFA-DA0B-ED4B-93A1-12E148C73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2229-8590-E149-9F8E-A97C79C295DB}" type="datetimeFigureOut">
              <a:rPr lang="en-US" smtClean="0"/>
              <a:t>12/1/23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8F3D6-4C75-5648-9883-0F4748481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E171-78C7-934E-8A4F-3D32ACA2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9954-9CAC-0F4F-B258-49ADEACA7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gavin@papa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table&#10;&#10;Description automatically generated">
            <a:extLst>
              <a:ext uri="{FF2B5EF4-FFF2-40B4-BE49-F238E27FC236}">
                <a16:creationId xmlns:a16="http://schemas.microsoft.com/office/drawing/2014/main" id="{E91F9860-0D41-4F46-99B6-38EAF734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2000" y="0"/>
            <a:ext cx="16236000" cy="11486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F30979-6170-6C41-9B7B-3CF57A49547A}"/>
              </a:ext>
            </a:extLst>
          </p:cNvPr>
          <p:cNvSpPr txBox="1"/>
          <p:nvPr/>
        </p:nvSpPr>
        <p:spPr>
          <a:xfrm>
            <a:off x="4122067" y="4609766"/>
            <a:ext cx="6655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Making the most of </a:t>
            </a:r>
            <a:br>
              <a:rPr lang="en-US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membership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7520E-AB7F-A84C-854E-CD0219555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8736" y="4097867"/>
            <a:ext cx="3457942" cy="25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wl of food&#10;&#10;Description automatically generated">
            <a:extLst>
              <a:ext uri="{FF2B5EF4-FFF2-40B4-BE49-F238E27FC236}">
                <a16:creationId xmlns:a16="http://schemas.microsoft.com/office/drawing/2014/main" id="{D2098E8C-1B49-FB4D-8DC2-3024F6119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408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A68AEE-C468-464A-A939-1615EA4F25A2}"/>
              </a:ext>
            </a:extLst>
          </p:cNvPr>
          <p:cNvSpPr/>
          <p:nvPr/>
        </p:nvSpPr>
        <p:spPr>
          <a:xfrm>
            <a:off x="3719736" y="2564904"/>
            <a:ext cx="7272808" cy="4126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membership </a:t>
            </a:r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£1000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+VAT per year.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join us simply email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Andrew@jandmgroup.co.uk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07C3C-C5FF-9148-9364-C18DBB68E6FD}"/>
              </a:ext>
            </a:extLst>
          </p:cNvPr>
          <p:cNvSpPr/>
          <p:nvPr/>
        </p:nvSpPr>
        <p:spPr>
          <a:xfrm>
            <a:off x="3719736" y="834019"/>
            <a:ext cx="806489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it costs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2B9E6E-AA5D-7047-99EE-73BB39F0E0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087" y="4719757"/>
            <a:ext cx="2628756" cy="19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549AD62D-B0B6-6D48-B30A-B0BB06A0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1332" y="0"/>
            <a:ext cx="16236000" cy="11486825"/>
          </a:xfrm>
          <a:prstGeom prst="rect">
            <a:avLst/>
          </a:prstGeom>
        </p:spPr>
      </p:pic>
      <p:sp>
        <p:nvSpPr>
          <p:cNvPr id="9" name="Oval 14">
            <a:extLst>
              <a:ext uri="{FF2B5EF4-FFF2-40B4-BE49-F238E27FC236}">
                <a16:creationId xmlns:a16="http://schemas.microsoft.com/office/drawing/2014/main" id="{2AE677F0-FAF4-2340-B7BB-62249E5BE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B2C4500B-1588-7E46-AB41-60B1859AE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2AB284-4C2A-3340-BDF4-BD842A02E4DA}"/>
              </a:ext>
            </a:extLst>
          </p:cNvPr>
          <p:cNvSpPr txBox="1">
            <a:spLocks/>
          </p:cNvSpPr>
          <p:nvPr/>
        </p:nvSpPr>
        <p:spPr>
          <a:xfrm>
            <a:off x="654169" y="4306936"/>
            <a:ext cx="10959654" cy="2070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trade body representing the interests of the UK pizza pasta &amp; Italian food Industry, PAPA provides a unique opportunity for suppliers to this £4 billion market to both demonstrate their support for the sector and reach potential customers.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B9344E-9126-974A-AD65-6914266CB4D1}"/>
              </a:ext>
            </a:extLst>
          </p:cNvPr>
          <p:cNvSpPr txBox="1"/>
          <p:nvPr/>
        </p:nvSpPr>
        <p:spPr>
          <a:xfrm>
            <a:off x="0" y="523222"/>
            <a:ext cx="12192000" cy="961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C00000"/>
                </a:solidFill>
                <a:effectLst>
                  <a:glow rad="635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2639486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late of food on a table&#10;&#10;Description automatically generated">
            <a:extLst>
              <a:ext uri="{FF2B5EF4-FFF2-40B4-BE49-F238E27FC236}">
                <a16:creationId xmlns:a16="http://schemas.microsoft.com/office/drawing/2014/main" id="{3CFC96BD-9D14-3148-A166-D3C67BB7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1332" y="0"/>
            <a:ext cx="16236000" cy="11486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3E29B7-0ACB-C944-A45F-AD4150DD6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3B5DE81-C1FA-4B4D-8B5A-68B255C13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EF0EA9-3F37-914C-A543-2FA59EDF3546}"/>
              </a:ext>
            </a:extLst>
          </p:cNvPr>
          <p:cNvSpPr txBox="1"/>
          <p:nvPr/>
        </p:nvSpPr>
        <p:spPr>
          <a:xfrm>
            <a:off x="0" y="523222"/>
            <a:ext cx="12192000" cy="9615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C00000"/>
                </a:solidFill>
                <a:effectLst>
                  <a:glow rad="635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D34BEE-B749-294B-8AA9-5A89CECFE2EE}"/>
              </a:ext>
            </a:extLst>
          </p:cNvPr>
          <p:cNvSpPr txBox="1">
            <a:spLocks/>
          </p:cNvSpPr>
          <p:nvPr/>
        </p:nvSpPr>
        <p:spPr>
          <a:xfrm>
            <a:off x="705901" y="4388303"/>
            <a:ext cx="10780197" cy="2142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members range from leading manufacturers of retail products to restaurants and delivery operators across all part of the UK.   As a Supplier Partner we can help you reach this important market and in return you will be helping us look after the interests of the sector.</a:t>
            </a:r>
          </a:p>
        </p:txBody>
      </p:sp>
    </p:spTree>
    <p:extLst>
      <p:ext uri="{BB962C8B-B14F-4D97-AF65-F5344CB8AC3E}">
        <p14:creationId xmlns:p14="http://schemas.microsoft.com/office/powerpoint/2010/main" val="2318275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&#10;&#10;Description automatically generated">
            <a:extLst>
              <a:ext uri="{FF2B5EF4-FFF2-40B4-BE49-F238E27FC236}">
                <a16:creationId xmlns:a16="http://schemas.microsoft.com/office/drawing/2014/main" id="{5FA5AC4B-50CD-7F4C-998E-39ADBEB10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408" cy="6858000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9D20CDA1-8156-8C47-A97C-D97F6C51F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704651"/>
              </p:ext>
            </p:extLst>
          </p:nvPr>
        </p:nvGraphicFramePr>
        <p:xfrm>
          <a:off x="2135560" y="1085385"/>
          <a:ext cx="7920880" cy="545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A4D33B7-CC7C-844C-A2B6-D02423E63430}"/>
              </a:ext>
            </a:extLst>
          </p:cNvPr>
          <p:cNvSpPr/>
          <p:nvPr/>
        </p:nvSpPr>
        <p:spPr>
          <a:xfrm>
            <a:off x="2783632" y="317671"/>
            <a:ext cx="6624736" cy="725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Nine reasons to join</a:t>
            </a:r>
          </a:p>
        </p:txBody>
      </p:sp>
    </p:spTree>
    <p:extLst>
      <p:ext uri="{BB962C8B-B14F-4D97-AF65-F5344CB8AC3E}">
        <p14:creationId xmlns:p14="http://schemas.microsoft.com/office/powerpoint/2010/main" val="38355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owl of food&#10;&#10;Description automatically generated">
            <a:extLst>
              <a:ext uri="{FF2B5EF4-FFF2-40B4-BE49-F238E27FC236}">
                <a16:creationId xmlns:a16="http://schemas.microsoft.com/office/drawing/2014/main" id="{70569E2D-1237-2D42-85BF-7C52913F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40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5A0A36-BCAC-814B-8802-0B032064B417}"/>
              </a:ext>
            </a:extLst>
          </p:cNvPr>
          <p:cNvSpPr/>
          <p:nvPr/>
        </p:nvSpPr>
        <p:spPr>
          <a:xfrm>
            <a:off x="3719736" y="1628800"/>
            <a:ext cx="7488832" cy="506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Supplier Partner we will help you boost your profile in three key ways: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joining, we’ll profile your business in in our bi-monthly magazine,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Pasta &amp; Italian Food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reaches over 5,000 decision makers across our industry.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business will be listed as a Supplier Partner in the dedicated supplier zone on our website, helping to connect you with those interested in sourcing your products.  Over 4,000 people visit our website each 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business will be listed in the product index of every issue of PAPA magazine for the duration of your membership.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F31A7-AD1E-324F-8975-FFCF04AC0DB7}"/>
              </a:ext>
            </a:extLst>
          </p:cNvPr>
          <p:cNvSpPr/>
          <p:nvPr/>
        </p:nvSpPr>
        <p:spPr>
          <a:xfrm>
            <a:off x="3719736" y="188640"/>
            <a:ext cx="806489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Boost your profile in the industry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sz="4800" b="1" dirty="0">
              <a:solidFill>
                <a:srgbClr val="2F319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sz="4800" b="1" dirty="0">
              <a:solidFill>
                <a:srgbClr val="2F319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9AA78D-5AA1-FA46-AAF1-2438A74722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22132" y="5433616"/>
            <a:ext cx="1676945" cy="12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owl of food&#10;&#10;Description automatically generated">
            <a:extLst>
              <a:ext uri="{FF2B5EF4-FFF2-40B4-BE49-F238E27FC236}">
                <a16:creationId xmlns:a16="http://schemas.microsoft.com/office/drawing/2014/main" id="{3A3FACDB-AEB1-2542-9496-700FD8311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40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D34775-05A3-4648-ADC0-3F4C5D3A20E5}"/>
              </a:ext>
            </a:extLst>
          </p:cNvPr>
          <p:cNvSpPr/>
          <p:nvPr/>
        </p:nvSpPr>
        <p:spPr>
          <a:xfrm>
            <a:off x="-888776" y="5949280"/>
            <a:ext cx="7524000" cy="1366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11E99-E2C7-F341-828D-8C042D62ADEA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54BF6-F179-484B-9BE9-75915E1EB02F}"/>
              </a:ext>
            </a:extLst>
          </p:cNvPr>
          <p:cNvSpPr/>
          <p:nvPr/>
        </p:nvSpPr>
        <p:spPr>
          <a:xfrm>
            <a:off x="3719736" y="188640"/>
            <a:ext cx="792088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Opportunities for insights and networking at member only briefing sessions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593E25-AD91-B841-AFFB-B7627B79D88A}"/>
              </a:ext>
            </a:extLst>
          </p:cNvPr>
          <p:cNvSpPr/>
          <p:nvPr/>
        </p:nvSpPr>
        <p:spPr>
          <a:xfrm>
            <a:off x="3718866" y="2412013"/>
            <a:ext cx="6913638" cy="151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member we’ll provide you with opportunities to meet and network with potential customers at exclusive Association events, both online and face-to-face, where you’ll have the chance to learn about the latest industry trends and hear from industry leaders.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 organizes regular online meetings for members as well as occasional face-to-face events when members can meet and network.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4C2DD6-7333-DB44-874E-4DD12F3C6A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7087" y="4719757"/>
            <a:ext cx="2628756" cy="19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wl of food&#10;&#10;Description automatically generated">
            <a:extLst>
              <a:ext uri="{FF2B5EF4-FFF2-40B4-BE49-F238E27FC236}">
                <a16:creationId xmlns:a16="http://schemas.microsoft.com/office/drawing/2014/main" id="{94255651-F1D8-084B-B675-15AEC4573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4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064B8D-C22E-AA41-92E5-C65F2161920E}"/>
              </a:ext>
            </a:extLst>
          </p:cNvPr>
          <p:cNvSpPr/>
          <p:nvPr/>
        </p:nvSpPr>
        <p:spPr>
          <a:xfrm>
            <a:off x="3719736" y="368660"/>
            <a:ext cx="792088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seen to be supporting your markets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E86BC-9347-804E-8035-0261D3FD4FCC}"/>
              </a:ext>
            </a:extLst>
          </p:cNvPr>
          <p:cNvSpPr/>
          <p:nvPr/>
        </p:nvSpPr>
        <p:spPr>
          <a:xfrm>
            <a:off x="3718866" y="2630117"/>
            <a:ext cx="8230244" cy="2599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Stakeholder,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Government as representing the pizza, pasta and Italian food sector, we are there to represent the interests of all those operating in this £4 billion market, providing a voice both collectively and individually for all our members.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Supplier Partner you will be seen to be supporting the interests of the sector.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6333E7-A519-1A4E-83C2-CF1E6981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7087" y="4719757"/>
            <a:ext cx="2628756" cy="19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wl of food&#10;&#10;Description automatically generated">
            <a:extLst>
              <a:ext uri="{FF2B5EF4-FFF2-40B4-BE49-F238E27FC236}">
                <a16:creationId xmlns:a16="http://schemas.microsoft.com/office/drawing/2014/main" id="{C4A066FE-65D9-214B-A0FD-8C320C72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4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5E82F2-1339-0040-95E2-16666004E50D}"/>
              </a:ext>
            </a:extLst>
          </p:cNvPr>
          <p:cNvSpPr/>
          <p:nvPr/>
        </p:nvSpPr>
        <p:spPr>
          <a:xfrm>
            <a:off x="3719736" y="368660"/>
            <a:ext cx="8229374" cy="274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46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Stay informed and up to date about the issues that affect your customers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1CC2C-DEF5-2F4F-9507-CA1653198235}"/>
              </a:ext>
            </a:extLst>
          </p:cNvPr>
          <p:cNvSpPr/>
          <p:nvPr/>
        </p:nvSpPr>
        <p:spPr>
          <a:xfrm>
            <a:off x="3718866" y="2724912"/>
            <a:ext cx="8230244" cy="3372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trade body representing the interests of the pizza, pasta &amp; Italian food market in the UK, we provide a focal point for the industry, keeping operators up-to-date with legislation and, where appropriate, representing their interests to legislators and opinion formers.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Supplier Member we will also keep you up-to-date with what’s going on in the sector, from market developments to issues that are concerning operators.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CA714B-7C77-8241-BCDF-F40E5BE9E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7087" y="4719757"/>
            <a:ext cx="2628756" cy="19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wl of food&#10;&#10;Description automatically generated">
            <a:extLst>
              <a:ext uri="{FF2B5EF4-FFF2-40B4-BE49-F238E27FC236}">
                <a16:creationId xmlns:a16="http://schemas.microsoft.com/office/drawing/2014/main" id="{294FB68A-BD1A-9044-908D-161969E3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934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F393EE-8AE9-0B4A-9723-FC2BC7FA9AAD}"/>
              </a:ext>
            </a:extLst>
          </p:cNvPr>
          <p:cNvSpPr/>
          <p:nvPr/>
        </p:nvSpPr>
        <p:spPr>
          <a:xfrm>
            <a:off x="3719736" y="368660"/>
            <a:ext cx="792088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4800" b="1" dirty="0">
                <a:solidFill>
                  <a:srgbClr val="C00000"/>
                </a:solidFill>
                <a:effectLst>
                  <a:glow rad="38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part in industry meetings</a:t>
            </a:r>
          </a:p>
          <a:p>
            <a:r>
              <a:rPr lang="en-GB" sz="2400" dirty="0"/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391207-4DFA-0348-8C75-9AE75C93867E}"/>
              </a:ext>
            </a:extLst>
          </p:cNvPr>
          <p:cNvSpPr/>
          <p:nvPr/>
        </p:nvSpPr>
        <p:spPr>
          <a:xfrm>
            <a:off x="3718866" y="1956817"/>
            <a:ext cx="8045400" cy="3272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Supplier Partner you will receive invitations to take part in activities being undertaken by PAPA, from technical meetings to exclusive member only briefings.   </a:t>
            </a:r>
          </a:p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also have access to the resources of the Association for free advice.</a:t>
            </a:r>
          </a:p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F67-FAC4-B142-A843-32A26EC3D5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57087" y="4719757"/>
            <a:ext cx="2628756" cy="19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68806f-ede9-4d8d-913e-a85b4ede5e76">
      <Terms xmlns="http://schemas.microsoft.com/office/infopath/2007/PartnerControls"/>
    </lcf76f155ced4ddcb4097134ff3c332f>
    <TaxCatchAll xmlns="2c3d59e7-0eba-4030-9f24-d7c596e5e1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CFCD3C4D6A944AEE9E7917589190D" ma:contentTypeVersion="15" ma:contentTypeDescription="Create a new document." ma:contentTypeScope="" ma:versionID="3ae6a251296ad69c9d95e329c2790240">
  <xsd:schema xmlns:xsd="http://www.w3.org/2001/XMLSchema" xmlns:xs="http://www.w3.org/2001/XMLSchema" xmlns:p="http://schemas.microsoft.com/office/2006/metadata/properties" xmlns:ns2="0468806f-ede9-4d8d-913e-a85b4ede5e76" xmlns:ns3="2c3d59e7-0eba-4030-9f24-d7c596e5e132" targetNamespace="http://schemas.microsoft.com/office/2006/metadata/properties" ma:root="true" ma:fieldsID="21cc8f79b7f7de939653b3680de0a841" ns2:_="" ns3:_="">
    <xsd:import namespace="0468806f-ede9-4d8d-913e-a85b4ede5e76"/>
    <xsd:import namespace="2c3d59e7-0eba-4030-9f24-d7c596e5e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8806f-ede9-4d8d-913e-a85b4ede5e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f1a9bd0-e189-4c48-87e2-adf75da53c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d59e7-0eba-4030-9f24-d7c596e5e13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1249d0d-f4f1-4a4d-91d4-733667920523}" ma:internalName="TaxCatchAll" ma:showField="CatchAllData" ma:web="2c3d59e7-0eba-4030-9f24-d7c596e5e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4B504-557B-4AD7-8589-3C0C6459A5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4B82D4-49D8-4873-8441-0F85F45D537C}">
  <ds:schemaRefs>
    <ds:schemaRef ds:uri="http://purl.org/dc/terms/"/>
    <ds:schemaRef ds:uri="http://purl.org/dc/elements/1.1/"/>
    <ds:schemaRef ds:uri="2c3d59e7-0eba-4030-9f24-d7c596e5e132"/>
    <ds:schemaRef ds:uri="http://www.w3.org/XML/1998/namespace"/>
    <ds:schemaRef ds:uri="http://schemas.microsoft.com/office/2006/metadata/properties"/>
    <ds:schemaRef ds:uri="0468806f-ede9-4d8d-913e-a85b4ede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D6B098-123A-4710-BB40-542DD22C60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8806f-ede9-4d8d-913e-a85b4ede5e76"/>
    <ds:schemaRef ds:uri="2c3d59e7-0eba-4030-9f24-d7c596e5e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615</Words>
  <Application>Microsoft Macintosh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Rothwell</dc:creator>
  <cp:lastModifiedBy>Peter Ward</cp:lastModifiedBy>
  <cp:revision>52</cp:revision>
  <cp:lastPrinted>2020-09-20T13:11:00Z</cp:lastPrinted>
  <dcterms:created xsi:type="dcterms:W3CDTF">2019-11-20T09:29:30Z</dcterms:created>
  <dcterms:modified xsi:type="dcterms:W3CDTF">2023-12-01T16:06:31Z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0x0101001A2CFCD3C4D6A944AEE9E7917589190D</vt:lpwstr>
  </property>
</Properties>
</file>